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Raleway"/>
      <p:regular r:id="rId22"/>
      <p:bold r:id="rId23"/>
      <p:italic r:id="rId24"/>
      <p:boldItalic r:id="rId25"/>
    </p:embeddedFont>
    <p:embeddedFont>
      <p:font typeface="Palatino Linotype"/>
      <p:regular r:id="rId26"/>
      <p:bold r:id="rId27"/>
      <p:italic r:id="rId28"/>
      <p:boldItalic r:id="rId29"/>
    </p:embeddedFont>
    <p:embeddedFont>
      <p:font typeface="Karla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C39786DF-4084-4A9F-AF43-FD45AD6E12C1}">
  <a:tblStyle styleId="{C39786DF-4084-4A9F-AF43-FD45AD6E12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aleway-regular.fntdata"/><Relationship Id="rId21" Type="http://schemas.openxmlformats.org/officeDocument/2006/relationships/slide" Target="slides/slide16.xml"/><Relationship Id="rId24" Type="http://schemas.openxmlformats.org/officeDocument/2006/relationships/font" Target="fonts/Raleway-italic.fntdata"/><Relationship Id="rId23" Type="http://schemas.openxmlformats.org/officeDocument/2006/relationships/font" Target="fonts/Raleway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alatinoLinotype-regular.fntdata"/><Relationship Id="rId25" Type="http://schemas.openxmlformats.org/officeDocument/2006/relationships/font" Target="fonts/Raleway-boldItalic.fntdata"/><Relationship Id="rId28" Type="http://schemas.openxmlformats.org/officeDocument/2006/relationships/font" Target="fonts/PalatinoLinotype-italic.fntdata"/><Relationship Id="rId27" Type="http://schemas.openxmlformats.org/officeDocument/2006/relationships/font" Target="fonts/PalatinoLinotype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alatinoLinotype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Karla-bold.fntdata"/><Relationship Id="rId30" Type="http://schemas.openxmlformats.org/officeDocument/2006/relationships/font" Target="fonts/Karla-regular.fntdata"/><Relationship Id="rId11" Type="http://schemas.openxmlformats.org/officeDocument/2006/relationships/slide" Target="slides/slide6.xml"/><Relationship Id="rId33" Type="http://schemas.openxmlformats.org/officeDocument/2006/relationships/font" Target="fonts/Karla-boldItalic.fntdata"/><Relationship Id="rId10" Type="http://schemas.openxmlformats.org/officeDocument/2006/relationships/slide" Target="slides/slide5.xml"/><Relationship Id="rId32" Type="http://schemas.openxmlformats.org/officeDocument/2006/relationships/font" Target="fonts/Karla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solidFill>
          <a:srgbClr val="004C52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flipH="1">
            <a:off x="6025" y="301575"/>
            <a:ext cx="9150050" cy="4496748"/>
          </a:xfrm>
          <a:custGeom>
            <a:pathLst>
              <a:path extrusionOk="0" h="149344" w="366002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10" name="Shape 10"/>
          <p:cNvSpPr/>
          <p:nvPr/>
        </p:nvSpPr>
        <p:spPr>
          <a:xfrm>
            <a:off x="-5900" y="759982"/>
            <a:ext cx="9144150" cy="3769800"/>
          </a:xfrm>
          <a:custGeom>
            <a:pathLst>
              <a:path extrusionOk="0" h="150792" w="365766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00AE9D">
              <a:alpha val="26540"/>
            </a:srgbClr>
          </a:solidFill>
          <a:ln>
            <a:noFill/>
          </a:ln>
        </p:spPr>
      </p:sp>
      <p:sp>
        <p:nvSpPr>
          <p:cNvPr id="11" name="Shape 11"/>
          <p:cNvSpPr/>
          <p:nvPr/>
        </p:nvSpPr>
        <p:spPr>
          <a:xfrm>
            <a:off x="0" y="1351100"/>
            <a:ext cx="9156075" cy="2889063"/>
          </a:xfrm>
          <a:custGeom>
            <a:pathLst>
              <a:path extrusionOk="0" h="106157" w="366243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12" name="Shape 12"/>
          <p:cNvSpPr txBox="1"/>
          <p:nvPr>
            <p:ph type="ctrTitle"/>
          </p:nvPr>
        </p:nvSpPr>
        <p:spPr>
          <a:xfrm>
            <a:off x="1719025" y="1991825"/>
            <a:ext cx="5706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bg>
      <p:bgPr>
        <a:solidFill>
          <a:srgbClr val="ABE33F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 flipH="1">
            <a:off x="6025" y="301575"/>
            <a:ext cx="9150050" cy="4496748"/>
          </a:xfrm>
          <a:custGeom>
            <a:pathLst>
              <a:path extrusionOk="0" h="149344" w="366002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15" name="Shape 15"/>
          <p:cNvSpPr/>
          <p:nvPr/>
        </p:nvSpPr>
        <p:spPr>
          <a:xfrm>
            <a:off x="-5900" y="753950"/>
            <a:ext cx="9144150" cy="3769800"/>
          </a:xfrm>
          <a:custGeom>
            <a:pathLst>
              <a:path extrusionOk="0" h="150792" w="365766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00AE9D">
              <a:alpha val="26540"/>
            </a:srgbClr>
          </a:solidFill>
          <a:ln>
            <a:noFill/>
          </a:ln>
        </p:spPr>
      </p:sp>
      <p:sp>
        <p:nvSpPr>
          <p:cNvPr id="16" name="Shape 16"/>
          <p:cNvSpPr/>
          <p:nvPr/>
        </p:nvSpPr>
        <p:spPr>
          <a:xfrm>
            <a:off x="0" y="1351100"/>
            <a:ext cx="9156075" cy="2889063"/>
          </a:xfrm>
          <a:custGeom>
            <a:pathLst>
              <a:path extrusionOk="0" h="106157" w="366243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17" name="Shape 17"/>
          <p:cNvSpPr txBox="1"/>
          <p:nvPr>
            <p:ph type="ctrTitle"/>
          </p:nvPr>
        </p:nvSpPr>
        <p:spPr>
          <a:xfrm>
            <a:off x="1815525" y="2040550"/>
            <a:ext cx="5513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Shape 18"/>
          <p:cNvSpPr txBox="1"/>
          <p:nvPr>
            <p:ph idx="1" type="subTitle"/>
          </p:nvPr>
        </p:nvSpPr>
        <p:spPr>
          <a:xfrm>
            <a:off x="1815375" y="3068650"/>
            <a:ext cx="5513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  <a:defRPr b="1"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  <a:defRPr b="1"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  <a:defRPr b="1"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6025" y="301575"/>
            <a:ext cx="9150050" cy="4496748"/>
          </a:xfrm>
          <a:custGeom>
            <a:pathLst>
              <a:path extrusionOk="0" h="149344" w="366002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21" name="Shape 21"/>
          <p:cNvSpPr/>
          <p:nvPr/>
        </p:nvSpPr>
        <p:spPr>
          <a:xfrm>
            <a:off x="0" y="1580113"/>
            <a:ext cx="9144000" cy="3341668"/>
          </a:xfrm>
          <a:custGeom>
            <a:pathLst>
              <a:path extrusionOk="0" h="110982" w="365760">
                <a:moveTo>
                  <a:pt x="0" y="0"/>
                </a:moveTo>
                <a:lnTo>
                  <a:pt x="0" y="54526"/>
                </a:lnTo>
                <a:lnTo>
                  <a:pt x="317748" y="110982"/>
                </a:lnTo>
                <a:lnTo>
                  <a:pt x="365760" y="84202"/>
                </a:lnTo>
                <a:lnTo>
                  <a:pt x="365760" y="26780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22" name="Shape 22"/>
          <p:cNvSpPr/>
          <p:nvPr/>
        </p:nvSpPr>
        <p:spPr>
          <a:xfrm>
            <a:off x="-5900" y="410541"/>
            <a:ext cx="9144152" cy="4453148"/>
          </a:xfrm>
          <a:custGeom>
            <a:pathLst>
              <a:path extrusionOk="0" h="147896" w="365036">
                <a:moveTo>
                  <a:pt x="365036" y="21714"/>
                </a:moveTo>
                <a:lnTo>
                  <a:pt x="87097" y="0"/>
                </a:lnTo>
                <a:lnTo>
                  <a:pt x="0" y="57421"/>
                </a:lnTo>
                <a:lnTo>
                  <a:pt x="0" y="117255"/>
                </a:lnTo>
                <a:lnTo>
                  <a:pt x="241266" y="147896"/>
                </a:lnTo>
                <a:lnTo>
                  <a:pt x="365036" y="112913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1833775" y="2314200"/>
            <a:ext cx="54765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◆"/>
              <a:defRPr b="1" i="1">
                <a:solidFill>
                  <a:srgbClr val="FFFFFF"/>
                </a:solidFill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◆"/>
              <a:defRPr b="1" i="1">
                <a:solidFill>
                  <a:srgbClr val="FFFFFF"/>
                </a:solidFill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◇"/>
              <a:defRPr b="1" i="1">
                <a:solidFill>
                  <a:srgbClr val="FFFFFF"/>
                </a:solidFill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b="1" i="1">
                <a:solidFill>
                  <a:srgbClr val="FFFFFF"/>
                </a:solidFill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b="1" i="1">
                <a:solidFill>
                  <a:srgbClr val="FFFFFF"/>
                </a:solidFill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b="1" i="1">
                <a:solidFill>
                  <a:srgbClr val="FFFFFF"/>
                </a:solidFill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b="1" i="1">
                <a:solidFill>
                  <a:srgbClr val="FFFFFF"/>
                </a:solidFill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b="1" i="1">
                <a:solidFill>
                  <a:srgbClr val="FFFFFF"/>
                </a:solidFill>
              </a:defRPr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b="1" i="1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4" name="Shape 24"/>
          <p:cNvSpPr txBox="1"/>
          <p:nvPr/>
        </p:nvSpPr>
        <p:spPr>
          <a:xfrm>
            <a:off x="3593400" y="1086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b="1" sz="6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4179900" y="1041875"/>
            <a:ext cx="784200" cy="784200"/>
          </a:xfrm>
          <a:prstGeom prst="diamond">
            <a:avLst/>
          </a:prstGeom>
          <a:noFill/>
          <a:ln cap="flat" cmpd="sng" w="2857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Shape 27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28" name="Shape 28"/>
            <p:cNvSpPr/>
            <p:nvPr/>
          </p:nvSpPr>
          <p:spPr>
            <a:xfrm>
              <a:off x="0" y="0"/>
              <a:ext cx="8552900" cy="1333000"/>
            </a:xfrm>
            <a:custGeom>
              <a:pathLst>
                <a:path extrusionOk="0" h="53320" w="342116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29" name="Shape 29"/>
            <p:cNvSpPr/>
            <p:nvPr/>
          </p:nvSpPr>
          <p:spPr>
            <a:xfrm>
              <a:off x="2563450" y="0"/>
              <a:ext cx="6580550" cy="1272675"/>
            </a:xfrm>
            <a:custGeom>
              <a:pathLst>
                <a:path extrusionOk="0" h="50907" w="263222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30" name="Shape 30"/>
            <p:cNvSpPr/>
            <p:nvPr/>
          </p:nvSpPr>
          <p:spPr>
            <a:xfrm>
              <a:off x="-6025" y="2"/>
              <a:ext cx="7298300" cy="1471709"/>
            </a:xfrm>
            <a:custGeom>
              <a:pathLst>
                <a:path extrusionOk="0" h="58628" w="291932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31" name="Shape 31"/>
            <p:cNvSpPr/>
            <p:nvPr/>
          </p:nvSpPr>
          <p:spPr>
            <a:xfrm>
              <a:off x="3596100" y="4667000"/>
              <a:ext cx="5090700" cy="476500"/>
            </a:xfrm>
            <a:custGeom>
              <a:pathLst>
                <a:path extrusionOk="0" h="19060" w="203628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32" name="Shape 32"/>
            <p:cNvSpPr/>
            <p:nvPr/>
          </p:nvSpPr>
          <p:spPr>
            <a:xfrm>
              <a:off x="5525000" y="4692625"/>
              <a:ext cx="3637100" cy="470475"/>
            </a:xfrm>
            <a:custGeom>
              <a:pathLst>
                <a:path extrusionOk="0" h="18819" w="145484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33" name="Shape 33"/>
            <p:cNvSpPr/>
            <p:nvPr/>
          </p:nvSpPr>
          <p:spPr>
            <a:xfrm>
              <a:off x="7521475" y="4023125"/>
              <a:ext cx="1634600" cy="1139975"/>
            </a:xfrm>
            <a:custGeom>
              <a:pathLst>
                <a:path extrusionOk="0" h="45599" w="65384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34" name="Shape 34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◆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◆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◇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Shape 37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38" name="Shape 38"/>
            <p:cNvSpPr/>
            <p:nvPr/>
          </p:nvSpPr>
          <p:spPr>
            <a:xfrm>
              <a:off x="0" y="0"/>
              <a:ext cx="8552900" cy="1333000"/>
            </a:xfrm>
            <a:custGeom>
              <a:pathLst>
                <a:path extrusionOk="0" h="53320" w="342116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39" name="Shape 39"/>
            <p:cNvSpPr/>
            <p:nvPr/>
          </p:nvSpPr>
          <p:spPr>
            <a:xfrm>
              <a:off x="2563450" y="0"/>
              <a:ext cx="6580550" cy="1272675"/>
            </a:xfrm>
            <a:custGeom>
              <a:pathLst>
                <a:path extrusionOk="0" h="50907" w="263222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40" name="Shape 40"/>
            <p:cNvSpPr/>
            <p:nvPr/>
          </p:nvSpPr>
          <p:spPr>
            <a:xfrm>
              <a:off x="-6025" y="2"/>
              <a:ext cx="7298300" cy="1471709"/>
            </a:xfrm>
            <a:custGeom>
              <a:pathLst>
                <a:path extrusionOk="0" h="58628" w="291932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41" name="Shape 41"/>
            <p:cNvSpPr/>
            <p:nvPr/>
          </p:nvSpPr>
          <p:spPr>
            <a:xfrm>
              <a:off x="3596100" y="4667000"/>
              <a:ext cx="5090700" cy="476500"/>
            </a:xfrm>
            <a:custGeom>
              <a:pathLst>
                <a:path extrusionOk="0" h="19060" w="203628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42" name="Shape 42"/>
            <p:cNvSpPr/>
            <p:nvPr/>
          </p:nvSpPr>
          <p:spPr>
            <a:xfrm>
              <a:off x="5525000" y="4692625"/>
              <a:ext cx="3637100" cy="470475"/>
            </a:xfrm>
            <a:custGeom>
              <a:pathLst>
                <a:path extrusionOk="0" h="18819" w="145484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43" name="Shape 43"/>
            <p:cNvSpPr/>
            <p:nvPr/>
          </p:nvSpPr>
          <p:spPr>
            <a:xfrm>
              <a:off x="7521475" y="4023125"/>
              <a:ext cx="1634600" cy="1139975"/>
            </a:xfrm>
            <a:custGeom>
              <a:pathLst>
                <a:path extrusionOk="0" h="45599" w="65384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44" name="Shape 44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904925" y="1495850"/>
            <a:ext cx="3560100" cy="342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◆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◆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679180" y="1495850"/>
            <a:ext cx="3560100" cy="342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◆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◆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Shape 48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49" name="Shape 49"/>
            <p:cNvSpPr/>
            <p:nvPr/>
          </p:nvSpPr>
          <p:spPr>
            <a:xfrm>
              <a:off x="0" y="0"/>
              <a:ext cx="8552900" cy="1333000"/>
            </a:xfrm>
            <a:custGeom>
              <a:pathLst>
                <a:path extrusionOk="0" h="53320" w="342116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50" name="Shape 50"/>
            <p:cNvSpPr/>
            <p:nvPr/>
          </p:nvSpPr>
          <p:spPr>
            <a:xfrm>
              <a:off x="2563450" y="0"/>
              <a:ext cx="6580550" cy="1272675"/>
            </a:xfrm>
            <a:custGeom>
              <a:pathLst>
                <a:path extrusionOk="0" h="50907" w="263222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51" name="Shape 51"/>
            <p:cNvSpPr/>
            <p:nvPr/>
          </p:nvSpPr>
          <p:spPr>
            <a:xfrm>
              <a:off x="-6025" y="2"/>
              <a:ext cx="7298300" cy="1471709"/>
            </a:xfrm>
            <a:custGeom>
              <a:pathLst>
                <a:path extrusionOk="0" h="58628" w="291932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52" name="Shape 52"/>
            <p:cNvSpPr/>
            <p:nvPr/>
          </p:nvSpPr>
          <p:spPr>
            <a:xfrm>
              <a:off x="3596100" y="4667000"/>
              <a:ext cx="5090700" cy="476500"/>
            </a:xfrm>
            <a:custGeom>
              <a:pathLst>
                <a:path extrusionOk="0" h="19060" w="203628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53" name="Shape 53"/>
            <p:cNvSpPr/>
            <p:nvPr/>
          </p:nvSpPr>
          <p:spPr>
            <a:xfrm>
              <a:off x="5525000" y="4692625"/>
              <a:ext cx="3637100" cy="470475"/>
            </a:xfrm>
            <a:custGeom>
              <a:pathLst>
                <a:path extrusionOk="0" h="18819" w="145484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54" name="Shape 54"/>
            <p:cNvSpPr/>
            <p:nvPr/>
          </p:nvSpPr>
          <p:spPr>
            <a:xfrm>
              <a:off x="7521475" y="4023125"/>
              <a:ext cx="1634600" cy="1139975"/>
            </a:xfrm>
            <a:custGeom>
              <a:pathLst>
                <a:path extrusionOk="0" h="45599" w="65384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55" name="Shape 55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870750" y="1495850"/>
            <a:ext cx="2365200" cy="342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◆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◇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3357262" y="1495850"/>
            <a:ext cx="2365200" cy="342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◆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◇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8" name="Shape 58"/>
          <p:cNvSpPr txBox="1"/>
          <p:nvPr>
            <p:ph idx="3" type="body"/>
          </p:nvPr>
        </p:nvSpPr>
        <p:spPr>
          <a:xfrm>
            <a:off x="5843773" y="1495850"/>
            <a:ext cx="2365200" cy="342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◆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◇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Shape 60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61" name="Shape 61"/>
            <p:cNvSpPr/>
            <p:nvPr/>
          </p:nvSpPr>
          <p:spPr>
            <a:xfrm>
              <a:off x="0" y="0"/>
              <a:ext cx="8552900" cy="1333000"/>
            </a:xfrm>
            <a:custGeom>
              <a:pathLst>
                <a:path extrusionOk="0" h="53320" w="342116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62" name="Shape 62"/>
            <p:cNvSpPr/>
            <p:nvPr/>
          </p:nvSpPr>
          <p:spPr>
            <a:xfrm>
              <a:off x="2563450" y="0"/>
              <a:ext cx="6580550" cy="1272675"/>
            </a:xfrm>
            <a:custGeom>
              <a:pathLst>
                <a:path extrusionOk="0" h="50907" w="263222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63" name="Shape 63"/>
            <p:cNvSpPr/>
            <p:nvPr/>
          </p:nvSpPr>
          <p:spPr>
            <a:xfrm>
              <a:off x="-6025" y="2"/>
              <a:ext cx="7298300" cy="1471709"/>
            </a:xfrm>
            <a:custGeom>
              <a:pathLst>
                <a:path extrusionOk="0" h="58628" w="291932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64" name="Shape 64"/>
            <p:cNvSpPr/>
            <p:nvPr/>
          </p:nvSpPr>
          <p:spPr>
            <a:xfrm>
              <a:off x="3596100" y="4667000"/>
              <a:ext cx="5090700" cy="476500"/>
            </a:xfrm>
            <a:custGeom>
              <a:pathLst>
                <a:path extrusionOk="0" h="19060" w="203628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65" name="Shape 65"/>
            <p:cNvSpPr/>
            <p:nvPr/>
          </p:nvSpPr>
          <p:spPr>
            <a:xfrm>
              <a:off x="5525000" y="4692625"/>
              <a:ext cx="3637100" cy="470475"/>
            </a:xfrm>
            <a:custGeom>
              <a:pathLst>
                <a:path extrusionOk="0" h="18819" w="145484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66" name="Shape 66"/>
            <p:cNvSpPr/>
            <p:nvPr/>
          </p:nvSpPr>
          <p:spPr>
            <a:xfrm>
              <a:off x="7521475" y="4023125"/>
              <a:ext cx="1634600" cy="1139975"/>
            </a:xfrm>
            <a:custGeom>
              <a:pathLst>
                <a:path extrusionOk="0" h="45599" w="65384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67" name="Shape 67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-2355" y="0"/>
            <a:ext cx="5209571" cy="983354"/>
          </a:xfrm>
          <a:custGeom>
            <a:pathLst>
              <a:path extrusionOk="0" h="53320" w="342116">
                <a:moveTo>
                  <a:pt x="0" y="0"/>
                </a:moveTo>
                <a:lnTo>
                  <a:pt x="0" y="53320"/>
                </a:lnTo>
                <a:lnTo>
                  <a:pt x="342116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70" name="Shape 70"/>
          <p:cNvSpPr/>
          <p:nvPr/>
        </p:nvSpPr>
        <p:spPr>
          <a:xfrm>
            <a:off x="-6025" y="2"/>
            <a:ext cx="4445394" cy="1085644"/>
          </a:xfrm>
          <a:custGeom>
            <a:pathLst>
              <a:path extrusionOk="0" h="58628" w="291932">
                <a:moveTo>
                  <a:pt x="0" y="18578"/>
                </a:moveTo>
                <a:lnTo>
                  <a:pt x="241" y="34019"/>
                </a:lnTo>
                <a:lnTo>
                  <a:pt x="221482" y="58628"/>
                </a:lnTo>
                <a:lnTo>
                  <a:pt x="291932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71" name="Shape 71"/>
          <p:cNvSpPr/>
          <p:nvPr/>
        </p:nvSpPr>
        <p:spPr>
          <a:xfrm>
            <a:off x="6375475" y="4745747"/>
            <a:ext cx="2548913" cy="400879"/>
          </a:xfrm>
          <a:custGeom>
            <a:pathLst>
              <a:path extrusionOk="0" h="19060" w="203628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72" name="Shape 72"/>
          <p:cNvSpPr/>
          <p:nvPr/>
        </p:nvSpPr>
        <p:spPr>
          <a:xfrm>
            <a:off x="7341180" y="4767304"/>
            <a:ext cx="1821096" cy="395811"/>
          </a:xfrm>
          <a:custGeom>
            <a:pathLst>
              <a:path extrusionOk="0" h="18819" w="145484">
                <a:moveTo>
                  <a:pt x="145484" y="0"/>
                </a:moveTo>
                <a:lnTo>
                  <a:pt x="145484" y="18819"/>
                </a:lnTo>
                <a:lnTo>
                  <a:pt x="0" y="18819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73" name="Shape 73"/>
          <p:cNvSpPr/>
          <p:nvPr/>
        </p:nvSpPr>
        <p:spPr>
          <a:xfrm>
            <a:off x="8340717" y="4204075"/>
            <a:ext cx="818444" cy="959061"/>
          </a:xfrm>
          <a:custGeom>
            <a:pathLst>
              <a:path extrusionOk="0" h="45599" w="65384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74" name="Shape 74"/>
          <p:cNvSpPr/>
          <p:nvPr/>
        </p:nvSpPr>
        <p:spPr>
          <a:xfrm>
            <a:off x="1559025" y="-6025"/>
            <a:ext cx="4116775" cy="944875"/>
          </a:xfrm>
          <a:custGeom>
            <a:pathLst>
              <a:path extrusionOk="0" h="37795" w="164671">
                <a:moveTo>
                  <a:pt x="0" y="241"/>
                </a:moveTo>
                <a:lnTo>
                  <a:pt x="132407" y="37795"/>
                </a:lnTo>
                <a:lnTo>
                  <a:pt x="164671" y="0"/>
                </a:lnTo>
                <a:lnTo>
                  <a:pt x="160329" y="241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-2355" y="0"/>
            <a:ext cx="5209571" cy="983354"/>
          </a:xfrm>
          <a:custGeom>
            <a:pathLst>
              <a:path extrusionOk="0" h="53320" w="342116">
                <a:moveTo>
                  <a:pt x="0" y="0"/>
                </a:moveTo>
                <a:lnTo>
                  <a:pt x="0" y="53320"/>
                </a:lnTo>
                <a:lnTo>
                  <a:pt x="342116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78" name="Shape 78"/>
          <p:cNvSpPr/>
          <p:nvPr/>
        </p:nvSpPr>
        <p:spPr>
          <a:xfrm>
            <a:off x="-6025" y="2"/>
            <a:ext cx="4445394" cy="1085644"/>
          </a:xfrm>
          <a:custGeom>
            <a:pathLst>
              <a:path extrusionOk="0" h="58628" w="291932">
                <a:moveTo>
                  <a:pt x="0" y="18578"/>
                </a:moveTo>
                <a:lnTo>
                  <a:pt x="241" y="34019"/>
                </a:lnTo>
                <a:lnTo>
                  <a:pt x="221482" y="58628"/>
                </a:lnTo>
                <a:lnTo>
                  <a:pt x="291932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79" name="Shape 79"/>
          <p:cNvSpPr/>
          <p:nvPr/>
        </p:nvSpPr>
        <p:spPr>
          <a:xfrm>
            <a:off x="6375475" y="4745747"/>
            <a:ext cx="2548913" cy="400879"/>
          </a:xfrm>
          <a:custGeom>
            <a:pathLst>
              <a:path extrusionOk="0" h="19060" w="203628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80" name="Shape 80"/>
          <p:cNvSpPr/>
          <p:nvPr/>
        </p:nvSpPr>
        <p:spPr>
          <a:xfrm>
            <a:off x="7341180" y="4767304"/>
            <a:ext cx="1821096" cy="395811"/>
          </a:xfrm>
          <a:custGeom>
            <a:pathLst>
              <a:path extrusionOk="0" h="18819" w="145484">
                <a:moveTo>
                  <a:pt x="145484" y="0"/>
                </a:moveTo>
                <a:lnTo>
                  <a:pt x="145484" y="18819"/>
                </a:lnTo>
                <a:lnTo>
                  <a:pt x="0" y="18819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81" name="Shape 81"/>
          <p:cNvSpPr/>
          <p:nvPr/>
        </p:nvSpPr>
        <p:spPr>
          <a:xfrm>
            <a:off x="8340717" y="4204075"/>
            <a:ext cx="818444" cy="959061"/>
          </a:xfrm>
          <a:custGeom>
            <a:pathLst>
              <a:path extrusionOk="0" h="45599" w="65384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82" name="Shape 82"/>
          <p:cNvSpPr/>
          <p:nvPr/>
        </p:nvSpPr>
        <p:spPr>
          <a:xfrm>
            <a:off x="1559025" y="-6025"/>
            <a:ext cx="4116775" cy="944875"/>
          </a:xfrm>
          <a:custGeom>
            <a:pathLst>
              <a:path extrusionOk="0" h="37795" w="164671">
                <a:moveTo>
                  <a:pt x="0" y="241"/>
                </a:moveTo>
                <a:lnTo>
                  <a:pt x="132407" y="37795"/>
                </a:lnTo>
                <a:lnTo>
                  <a:pt x="164671" y="0"/>
                </a:lnTo>
                <a:lnTo>
                  <a:pt x="160329" y="241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idx="1" type="body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  <p:sp>
        <p:nvSpPr>
          <p:cNvPr id="7" name="Shape 7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b="1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b="1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b="1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b="1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b="1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b="1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b="1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b="1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b="1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ctrTitle"/>
          </p:nvPr>
        </p:nvSpPr>
        <p:spPr>
          <a:xfrm>
            <a:off x="1719000" y="1674750"/>
            <a:ext cx="5706000" cy="179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Opinions Survey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4C52"/>
                </a:solidFill>
              </a:rPr>
              <a:t>By: Hannah Landrigan</a:t>
            </a:r>
            <a:endParaRPr sz="1800">
              <a:solidFill>
                <a:srgbClr val="004C5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ctrTitle"/>
          </p:nvPr>
        </p:nvSpPr>
        <p:spPr>
          <a:xfrm>
            <a:off x="1815525" y="1888150"/>
            <a:ext cx="5513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BE33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Advisory Changes</a:t>
            </a:r>
            <a:endParaRPr>
              <a:solidFill>
                <a:srgbClr val="ABE33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BE33F"/>
                </a:solidFill>
              </a:rPr>
              <a:t>20.8%</a:t>
            </a:r>
            <a:endParaRPr/>
          </a:p>
        </p:txBody>
      </p:sp>
      <p:sp>
        <p:nvSpPr>
          <p:cNvPr id="162" name="Shape 162"/>
          <p:cNvSpPr txBox="1"/>
          <p:nvPr>
            <p:ph idx="1" type="subTitle"/>
          </p:nvPr>
        </p:nvSpPr>
        <p:spPr>
          <a:xfrm>
            <a:off x="1815375" y="2916250"/>
            <a:ext cx="5513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...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Advisory Changes</a:t>
            </a:r>
            <a:endParaRPr/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886650" y="1875458"/>
            <a:ext cx="7370700" cy="3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Char char="●"/>
            </a:pPr>
            <a:r>
              <a:rPr lang="en">
                <a:solidFill>
                  <a:srgbClr val="004C52"/>
                </a:solidFill>
              </a:rPr>
              <a:t>No Advisory - 75%</a:t>
            </a:r>
            <a:endParaRPr>
              <a:solidFill>
                <a:srgbClr val="004C52"/>
              </a:solidFill>
            </a:endParaRPr>
          </a:p>
          <a:p>
            <a:pPr indent="-3810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Char char="○"/>
            </a:pPr>
            <a:r>
              <a:rPr lang="en">
                <a:solidFill>
                  <a:srgbClr val="004C52"/>
                </a:solidFill>
              </a:rPr>
              <a:t>Students who said to take it away would be okay with longer class times or longer lunch</a:t>
            </a:r>
            <a:endParaRPr>
              <a:solidFill>
                <a:srgbClr val="004C52"/>
              </a:solidFill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Char char="●"/>
            </a:pPr>
            <a:r>
              <a:rPr lang="en">
                <a:solidFill>
                  <a:srgbClr val="004C52"/>
                </a:solidFill>
              </a:rPr>
              <a:t>Change Advisory to before lunch </a:t>
            </a:r>
            <a:endParaRPr>
              <a:solidFill>
                <a:srgbClr val="004C52"/>
              </a:solidFill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Char char="●"/>
            </a:pPr>
            <a:r>
              <a:rPr lang="en">
                <a:solidFill>
                  <a:srgbClr val="004C52"/>
                </a:solidFill>
              </a:rPr>
              <a:t>Make advisory a life skills class</a:t>
            </a:r>
            <a:endParaRPr>
              <a:solidFill>
                <a:srgbClr val="004C52"/>
              </a:solidFill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Char char="●"/>
            </a:pPr>
            <a:r>
              <a:rPr lang="en">
                <a:solidFill>
                  <a:srgbClr val="004C52"/>
                </a:solidFill>
              </a:rPr>
              <a:t>Bring Rewards Back</a:t>
            </a:r>
            <a:endParaRPr>
              <a:solidFill>
                <a:srgbClr val="004C52"/>
              </a:solidFill>
            </a:endParaRPr>
          </a:p>
        </p:txBody>
      </p:sp>
      <p:sp>
        <p:nvSpPr>
          <p:cNvPr id="169" name="Shape 169"/>
          <p:cNvSpPr txBox="1"/>
          <p:nvPr>
            <p:ph idx="4294967295" type="body"/>
          </p:nvPr>
        </p:nvSpPr>
        <p:spPr>
          <a:xfrm>
            <a:off x="610650" y="1364350"/>
            <a:ext cx="7922700" cy="6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AE9D"/>
                </a:solidFill>
              </a:rPr>
              <a:t>Please keep in mind this survey was done before they changed advisory to being credited. I cannot speak to these results still being true / if they would still prefer this to credited advisory.</a:t>
            </a:r>
            <a:endParaRPr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ctrTitle"/>
          </p:nvPr>
        </p:nvSpPr>
        <p:spPr>
          <a:xfrm>
            <a:off x="1815525" y="1888150"/>
            <a:ext cx="5513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BE33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Lunch Changes</a:t>
            </a:r>
            <a:endParaRPr>
              <a:solidFill>
                <a:srgbClr val="ABE33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BE33F"/>
                </a:solidFill>
              </a:rPr>
              <a:t>9.2%</a:t>
            </a:r>
            <a:endParaRPr/>
          </a:p>
        </p:txBody>
      </p:sp>
      <p:sp>
        <p:nvSpPr>
          <p:cNvPr id="175" name="Shape 175"/>
          <p:cNvSpPr txBox="1"/>
          <p:nvPr>
            <p:ph idx="1" type="subTitle"/>
          </p:nvPr>
        </p:nvSpPr>
        <p:spPr>
          <a:xfrm>
            <a:off x="1815375" y="2916250"/>
            <a:ext cx="5513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...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Lunch Changes</a:t>
            </a:r>
            <a:endParaRPr/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Char char="●"/>
            </a:pPr>
            <a:r>
              <a:rPr lang="en">
                <a:solidFill>
                  <a:srgbClr val="004C52"/>
                </a:solidFill>
              </a:rPr>
              <a:t>More food options</a:t>
            </a:r>
            <a:endParaRPr>
              <a:solidFill>
                <a:srgbClr val="004C52"/>
              </a:solidFill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Char char="●"/>
            </a:pPr>
            <a:r>
              <a:rPr lang="en">
                <a:solidFill>
                  <a:srgbClr val="004C52"/>
                </a:solidFill>
              </a:rPr>
              <a:t>Longer lunch </a:t>
            </a:r>
            <a:endParaRPr>
              <a:solidFill>
                <a:srgbClr val="004C52"/>
              </a:solidFill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Char char="●"/>
            </a:pPr>
            <a:r>
              <a:rPr lang="en">
                <a:solidFill>
                  <a:srgbClr val="004C52"/>
                </a:solidFill>
              </a:rPr>
              <a:t>More breakfast options</a:t>
            </a:r>
            <a:endParaRPr>
              <a:solidFill>
                <a:srgbClr val="004C52"/>
              </a:solidFill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Char char="●"/>
            </a:pPr>
            <a:r>
              <a:rPr lang="en">
                <a:solidFill>
                  <a:srgbClr val="004C52"/>
                </a:solidFill>
              </a:rPr>
              <a:t>More reduced lunch options</a:t>
            </a:r>
            <a:endParaRPr>
              <a:solidFill>
                <a:srgbClr val="004C5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ctrTitle"/>
          </p:nvPr>
        </p:nvSpPr>
        <p:spPr>
          <a:xfrm>
            <a:off x="1815525" y="1888150"/>
            <a:ext cx="5513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BE33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Classroom Changes</a:t>
            </a:r>
            <a:endParaRPr>
              <a:solidFill>
                <a:srgbClr val="ABE33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BE33F"/>
                </a:solidFill>
              </a:rPr>
              <a:t>5.6%</a:t>
            </a:r>
            <a:endParaRPr/>
          </a:p>
        </p:txBody>
      </p:sp>
      <p:sp>
        <p:nvSpPr>
          <p:cNvPr id="187" name="Shape 187"/>
          <p:cNvSpPr txBox="1"/>
          <p:nvPr>
            <p:ph idx="1" type="subTitle"/>
          </p:nvPr>
        </p:nvSpPr>
        <p:spPr>
          <a:xfrm>
            <a:off x="1815375" y="2916250"/>
            <a:ext cx="5513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...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Classroom Changes</a:t>
            </a:r>
            <a:endParaRPr/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"/>
              <a:t>Foreign language </a:t>
            </a:r>
            <a:endParaRPr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/>
              <a:t>State testing communication/</a:t>
            </a:r>
            <a:r>
              <a:rPr lang="en"/>
              <a:t>preparation</a:t>
            </a:r>
            <a:endParaRPr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/>
              <a:t>Grading systems</a:t>
            </a:r>
            <a:endParaRPr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/>
              <a:t>Relevancy &amp; speed of learning </a:t>
            </a:r>
            <a:endParaRPr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idx="4294967295" type="ctrTitle"/>
          </p:nvPr>
        </p:nvSpPr>
        <p:spPr>
          <a:xfrm>
            <a:off x="3064700" y="1512936"/>
            <a:ext cx="55338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ABE33F"/>
                </a:solidFill>
              </a:rPr>
              <a:t>Thanks!</a:t>
            </a:r>
            <a:endParaRPr sz="6000">
              <a:solidFill>
                <a:srgbClr val="ABE33F"/>
              </a:solidFill>
            </a:endParaRPr>
          </a:p>
        </p:txBody>
      </p:sp>
      <p:sp>
        <p:nvSpPr>
          <p:cNvPr id="199" name="Shape 199"/>
          <p:cNvSpPr txBox="1"/>
          <p:nvPr>
            <p:ph idx="4294967295" type="subTitle"/>
          </p:nvPr>
        </p:nvSpPr>
        <p:spPr>
          <a:xfrm>
            <a:off x="3064700" y="2636358"/>
            <a:ext cx="5533800" cy="21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Any questions?</a:t>
            </a:r>
            <a:endParaRPr b="1" sz="1800"/>
          </a:p>
        </p:txBody>
      </p:sp>
      <p:grpSp>
        <p:nvGrpSpPr>
          <p:cNvPr id="200" name="Shape 200"/>
          <p:cNvGrpSpPr/>
          <p:nvPr/>
        </p:nvGrpSpPr>
        <p:grpSpPr>
          <a:xfrm>
            <a:off x="685795" y="1814227"/>
            <a:ext cx="1681779" cy="1179949"/>
            <a:chOff x="559275" y="1683950"/>
            <a:chExt cx="466500" cy="327300"/>
          </a:xfrm>
        </p:grpSpPr>
        <p:sp>
          <p:nvSpPr>
            <p:cNvPr id="201" name="Shape 201"/>
            <p:cNvSpPr/>
            <p:nvPr/>
          </p:nvSpPr>
          <p:spPr>
            <a:xfrm>
              <a:off x="559275" y="1683950"/>
              <a:ext cx="466500" cy="197850"/>
            </a:xfrm>
            <a:custGeom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559275" y="1727925"/>
              <a:ext cx="466500" cy="283325"/>
            </a:xfrm>
            <a:custGeom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3" name="Shape 203"/>
          <p:cNvSpPr/>
          <p:nvPr/>
        </p:nvSpPr>
        <p:spPr>
          <a:xfrm>
            <a:off x="1681875" y="2683100"/>
            <a:ext cx="1274938" cy="1159802"/>
          </a:xfrm>
          <a:custGeom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4294967295" type="ctrTitle"/>
          </p:nvPr>
        </p:nvSpPr>
        <p:spPr>
          <a:xfrm>
            <a:off x="2988250" y="1354750"/>
            <a:ext cx="53517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ABE33F"/>
                </a:solidFill>
              </a:rPr>
              <a:t>I asked...</a:t>
            </a:r>
            <a:endParaRPr sz="6000">
              <a:solidFill>
                <a:srgbClr val="ABE33F"/>
              </a:solidFill>
            </a:endParaRPr>
          </a:p>
        </p:txBody>
      </p:sp>
      <p:sp>
        <p:nvSpPr>
          <p:cNvPr id="93" name="Shape 93"/>
          <p:cNvSpPr txBox="1"/>
          <p:nvPr>
            <p:ph idx="4294967295" type="subTitle"/>
          </p:nvPr>
        </p:nvSpPr>
        <p:spPr>
          <a:xfrm>
            <a:off x="2988250" y="2478173"/>
            <a:ext cx="5351700" cy="21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“</a:t>
            </a:r>
            <a:r>
              <a:rPr lang="en"/>
              <a:t>Please detail below any concerns/questions/issues/suggestions you have pertaining to school that you would like reviewed by the school board.”</a:t>
            </a:r>
            <a:endParaRPr b="1"/>
          </a:p>
        </p:txBody>
      </p:sp>
      <p:grpSp>
        <p:nvGrpSpPr>
          <p:cNvPr id="94" name="Shape 94"/>
          <p:cNvGrpSpPr/>
          <p:nvPr/>
        </p:nvGrpSpPr>
        <p:grpSpPr>
          <a:xfrm>
            <a:off x="914213" y="1814387"/>
            <a:ext cx="1512762" cy="1433896"/>
            <a:chOff x="5300400" y="3670175"/>
            <a:chExt cx="421300" cy="399325"/>
          </a:xfrm>
        </p:grpSpPr>
        <p:sp>
          <p:nvSpPr>
            <p:cNvPr id="95" name="Shape 95"/>
            <p:cNvSpPr/>
            <p:nvPr/>
          </p:nvSpPr>
          <p:spPr>
            <a:xfrm>
              <a:off x="5300400" y="3708025"/>
              <a:ext cx="421300" cy="267450"/>
            </a:xfrm>
            <a:custGeom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5498825" y="3670175"/>
              <a:ext cx="24450" cy="25650"/>
            </a:xfrm>
            <a:custGeom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5366325" y="3987675"/>
              <a:ext cx="61100" cy="81825"/>
            </a:xfrm>
            <a:custGeom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5594700" y="3987675"/>
              <a:ext cx="61075" cy="81825"/>
            </a:xfrm>
            <a:custGeom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5324825" y="3732450"/>
              <a:ext cx="372475" cy="218600"/>
            </a:xfrm>
            <a:custGeom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" name="Shape 100"/>
          <p:cNvSpPr/>
          <p:nvPr/>
        </p:nvSpPr>
        <p:spPr>
          <a:xfrm flipH="1">
            <a:off x="541680" y="1401625"/>
            <a:ext cx="972796" cy="852961"/>
          </a:xfrm>
          <a:custGeom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4294967295" type="ctrTitle"/>
          </p:nvPr>
        </p:nvSpPr>
        <p:spPr>
          <a:xfrm>
            <a:off x="2912050" y="1202350"/>
            <a:ext cx="53517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ABE33F"/>
                </a:solidFill>
              </a:rPr>
              <a:t>I visited...</a:t>
            </a:r>
            <a:endParaRPr sz="6000">
              <a:solidFill>
                <a:srgbClr val="ABE33F"/>
              </a:solidFill>
            </a:endParaRPr>
          </a:p>
        </p:txBody>
      </p:sp>
      <p:sp>
        <p:nvSpPr>
          <p:cNvPr id="106" name="Shape 106"/>
          <p:cNvSpPr txBox="1"/>
          <p:nvPr>
            <p:ph idx="4294967295" type="subTitle"/>
          </p:nvPr>
        </p:nvSpPr>
        <p:spPr>
          <a:xfrm>
            <a:off x="2912050" y="2325775"/>
            <a:ext cx="5351700" cy="24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Every advisory class over the course of a month explaining what the school board is and why this survey is important. I gave them time to complete their survey making sure it was thoughtful. </a:t>
            </a:r>
            <a:endParaRPr b="1"/>
          </a:p>
        </p:txBody>
      </p:sp>
      <p:grpSp>
        <p:nvGrpSpPr>
          <p:cNvPr id="107" name="Shape 107"/>
          <p:cNvGrpSpPr/>
          <p:nvPr/>
        </p:nvGrpSpPr>
        <p:grpSpPr>
          <a:xfrm>
            <a:off x="457013" y="1890587"/>
            <a:ext cx="1512762" cy="1433896"/>
            <a:chOff x="5300400" y="3670175"/>
            <a:chExt cx="421300" cy="399325"/>
          </a:xfrm>
        </p:grpSpPr>
        <p:sp>
          <p:nvSpPr>
            <p:cNvPr id="108" name="Shape 108"/>
            <p:cNvSpPr/>
            <p:nvPr/>
          </p:nvSpPr>
          <p:spPr>
            <a:xfrm>
              <a:off x="5300400" y="3708025"/>
              <a:ext cx="421300" cy="267450"/>
            </a:xfrm>
            <a:custGeom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5498825" y="3670175"/>
              <a:ext cx="24450" cy="25650"/>
            </a:xfrm>
            <a:custGeom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5366325" y="3987675"/>
              <a:ext cx="61100" cy="81825"/>
            </a:xfrm>
            <a:custGeom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5594700" y="3987675"/>
              <a:ext cx="61075" cy="81825"/>
            </a:xfrm>
            <a:custGeom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5324825" y="3732450"/>
              <a:ext cx="372475" cy="218600"/>
            </a:xfrm>
            <a:custGeom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" name="Shape 113"/>
          <p:cNvGrpSpPr/>
          <p:nvPr/>
        </p:nvGrpSpPr>
        <p:grpSpPr>
          <a:xfrm>
            <a:off x="1444514" y="2590743"/>
            <a:ext cx="1077069" cy="896029"/>
            <a:chOff x="1926350" y="995225"/>
            <a:chExt cx="428650" cy="356600"/>
          </a:xfrm>
        </p:grpSpPr>
        <p:sp>
          <p:nvSpPr>
            <p:cNvPr id="114" name="Shape 114"/>
            <p:cNvSpPr/>
            <p:nvPr/>
          </p:nvSpPr>
          <p:spPr>
            <a:xfrm>
              <a:off x="1926350" y="1298075"/>
              <a:ext cx="208225" cy="53750"/>
            </a:xfrm>
            <a:custGeom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2146775" y="1298075"/>
              <a:ext cx="208225" cy="53750"/>
            </a:xfrm>
            <a:custGeom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1926350" y="995225"/>
              <a:ext cx="208225" cy="332175"/>
            </a:xfrm>
            <a:custGeom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2146775" y="995225"/>
              <a:ext cx="208225" cy="332175"/>
            </a:xfrm>
            <a:custGeom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4294967295" type="ctrTitle"/>
          </p:nvPr>
        </p:nvSpPr>
        <p:spPr>
          <a:xfrm>
            <a:off x="1599425" y="876600"/>
            <a:ext cx="59451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ABE33F"/>
                </a:solidFill>
                <a:latin typeface="Karla"/>
                <a:ea typeface="Karla"/>
                <a:cs typeface="Karla"/>
                <a:sym typeface="Karla"/>
              </a:rPr>
              <a:t>29</a:t>
            </a:r>
            <a:endParaRPr sz="6000">
              <a:solidFill>
                <a:srgbClr val="ABE33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3" name="Shape 123"/>
          <p:cNvSpPr txBox="1"/>
          <p:nvPr>
            <p:ph idx="4294967295" type="subTitle"/>
          </p:nvPr>
        </p:nvSpPr>
        <p:spPr>
          <a:xfrm>
            <a:off x="1599425" y="1639907"/>
            <a:ext cx="5945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ABE33F"/>
                </a:solidFill>
              </a:rPr>
              <a:t>Advisories</a:t>
            </a:r>
            <a:endParaRPr sz="2000">
              <a:solidFill>
                <a:srgbClr val="ABE33F"/>
              </a:solidFill>
            </a:endParaRPr>
          </a:p>
        </p:txBody>
      </p:sp>
      <p:sp>
        <p:nvSpPr>
          <p:cNvPr id="124" name="Shape 124"/>
          <p:cNvSpPr txBox="1"/>
          <p:nvPr>
            <p:ph idx="4294967295" type="ctrTitle"/>
          </p:nvPr>
        </p:nvSpPr>
        <p:spPr>
          <a:xfrm>
            <a:off x="1599425" y="3505494"/>
            <a:ext cx="59451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412+</a:t>
            </a:r>
            <a:endParaRPr sz="600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5" name="Shape 125"/>
          <p:cNvSpPr txBox="1"/>
          <p:nvPr>
            <p:ph idx="4294967295" type="subTitle"/>
          </p:nvPr>
        </p:nvSpPr>
        <p:spPr>
          <a:xfrm>
            <a:off x="1599425" y="4268801"/>
            <a:ext cx="5945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Total Concerns/Ideas Presented</a:t>
            </a:r>
            <a:endParaRPr sz="2000"/>
          </a:p>
        </p:txBody>
      </p:sp>
      <p:sp>
        <p:nvSpPr>
          <p:cNvPr id="126" name="Shape 126"/>
          <p:cNvSpPr txBox="1"/>
          <p:nvPr>
            <p:ph idx="4294967295" type="ctrTitle"/>
          </p:nvPr>
        </p:nvSpPr>
        <p:spPr>
          <a:xfrm>
            <a:off x="1599425" y="2191047"/>
            <a:ext cx="59451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rPr>
              <a:t>300</a:t>
            </a:r>
            <a:endParaRPr sz="6000">
              <a:solidFill>
                <a:srgbClr val="00AE9D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7" name="Shape 127"/>
          <p:cNvSpPr txBox="1"/>
          <p:nvPr>
            <p:ph idx="4294967295" type="subTitle"/>
          </p:nvPr>
        </p:nvSpPr>
        <p:spPr>
          <a:xfrm>
            <a:off x="1599425" y="2954354"/>
            <a:ext cx="5945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AE9D"/>
                </a:solidFill>
              </a:rPr>
              <a:t>Student Responses</a:t>
            </a:r>
            <a:endParaRPr sz="2000">
              <a:solidFill>
                <a:srgbClr val="00AE9D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107775" y="280300"/>
            <a:ext cx="12495516" cy="458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latino Linotype"/>
                <a:ea typeface="Palatino Linotype"/>
                <a:cs typeface="Palatino Linotype"/>
                <a:sym typeface="Palatino Linotype"/>
              </a:rPr>
              <a:t>Number of Mentions</a:t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aphicFrame>
        <p:nvGraphicFramePr>
          <p:cNvPr id="138" name="Shape 138"/>
          <p:cNvGraphicFramePr/>
          <p:nvPr/>
        </p:nvGraphicFramePr>
        <p:xfrm>
          <a:off x="952500" y="1537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{C39786DF-4084-4A9F-AF43-FD45AD6E12C1}</a:tableStyleId>
              </a:tblPr>
              <a:tblGrid>
                <a:gridCol w="1809750"/>
                <a:gridCol w="1809750"/>
                <a:gridCol w="1955650"/>
                <a:gridCol w="166385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Open Campus</a:t>
                      </a:r>
                      <a:endParaRPr b="1"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189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More Class Options</a:t>
                      </a:r>
                      <a:endParaRPr b="1"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5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Advisory Change</a:t>
                      </a:r>
                      <a:endParaRPr b="1"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86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Drugs/Alcohol Problems</a:t>
                      </a:r>
                      <a:endParaRPr b="1"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7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Bullying</a:t>
                      </a:r>
                      <a:endParaRPr b="1"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13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Diversity</a:t>
                      </a:r>
                      <a:endParaRPr b="1"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5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Lunch Change</a:t>
                      </a:r>
                      <a:endParaRPr b="1"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38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Bus Issues</a:t>
                      </a:r>
                      <a:endParaRPr b="1"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3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Clubs/Activities Changes</a:t>
                      </a:r>
                      <a:endParaRPr b="1"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13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Art Programs Improvements</a:t>
                      </a:r>
                      <a:endParaRPr b="1"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5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Gym Open More</a:t>
                      </a:r>
                      <a:endParaRPr b="1"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6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Maintenance</a:t>
                      </a:r>
                      <a:endParaRPr b="1"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3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Classroom Changes</a:t>
                      </a:r>
                      <a:endParaRPr b="1"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23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Vending </a:t>
                      </a:r>
                      <a:r>
                        <a:rPr b="1" lang="en" sz="11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Machines</a:t>
                      </a:r>
                      <a:r>
                        <a:rPr b="1" lang="en" sz="11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/ Soda</a:t>
                      </a:r>
                      <a:endParaRPr b="1"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7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School Times</a:t>
                      </a:r>
                      <a:endParaRPr b="1"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5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Dances Improvements</a:t>
                      </a:r>
                      <a:endParaRPr b="1"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4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91425" marB="91425" marR="28575" marL="28575" anchor="b">
                    <a:lnL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4C5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1833775" y="2314200"/>
            <a:ext cx="54765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We </a:t>
            </a:r>
            <a:r>
              <a:rPr lang="en"/>
              <a:t>don't</a:t>
            </a:r>
            <a:r>
              <a:rPr lang="en"/>
              <a:t> feel like we have a say in things that affect us day in and day out. Education is for the students, so why don’t students have a say in education. </a:t>
            </a:r>
            <a:endParaRPr/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 rot="-815501">
            <a:off x="-132795" y="632015"/>
            <a:ext cx="5476571" cy="819747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i="0" lang="en" sz="1800"/>
              <a:t>Common Theme</a:t>
            </a:r>
            <a:endParaRPr i="0"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ctrTitle"/>
          </p:nvPr>
        </p:nvSpPr>
        <p:spPr>
          <a:xfrm>
            <a:off x="1815525" y="1888150"/>
            <a:ext cx="5513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ABE33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Open Campus</a:t>
            </a:r>
            <a:endParaRPr>
              <a:solidFill>
                <a:srgbClr val="ABE33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BE33F"/>
                </a:solidFill>
              </a:rPr>
              <a:t>45.7%</a:t>
            </a:r>
            <a:endParaRPr/>
          </a:p>
        </p:txBody>
      </p:sp>
      <p:sp>
        <p:nvSpPr>
          <p:cNvPr id="150" name="Shape 150"/>
          <p:cNvSpPr txBox="1"/>
          <p:nvPr>
            <p:ph idx="1" type="subTitle"/>
          </p:nvPr>
        </p:nvSpPr>
        <p:spPr>
          <a:xfrm>
            <a:off x="1815375" y="2916250"/>
            <a:ext cx="5513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...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Campus</a:t>
            </a:r>
            <a:endParaRPr/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886650" y="1750802"/>
            <a:ext cx="7370700" cy="251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Char char="●"/>
            </a:pPr>
            <a:r>
              <a:rPr lang="en">
                <a:solidFill>
                  <a:srgbClr val="004C52"/>
                </a:solidFill>
              </a:rPr>
              <a:t>With restrictions such as:</a:t>
            </a:r>
            <a:endParaRPr>
              <a:solidFill>
                <a:srgbClr val="004C52"/>
              </a:solidFill>
            </a:endParaRPr>
          </a:p>
          <a:p>
            <a:pPr indent="-3810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Char char="○"/>
            </a:pPr>
            <a:r>
              <a:rPr lang="en">
                <a:solidFill>
                  <a:srgbClr val="004C52"/>
                </a:solidFill>
              </a:rPr>
              <a:t>Only upperclassman</a:t>
            </a:r>
            <a:endParaRPr>
              <a:solidFill>
                <a:srgbClr val="004C52"/>
              </a:solidFill>
            </a:endParaRPr>
          </a:p>
          <a:p>
            <a:pPr indent="-3810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Char char="○"/>
            </a:pPr>
            <a:r>
              <a:rPr lang="en">
                <a:solidFill>
                  <a:srgbClr val="004C52"/>
                </a:solidFill>
              </a:rPr>
              <a:t>Grades</a:t>
            </a:r>
            <a:endParaRPr>
              <a:solidFill>
                <a:srgbClr val="004C52"/>
              </a:solidFill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Char char="●"/>
            </a:pPr>
            <a:r>
              <a:rPr lang="en">
                <a:solidFill>
                  <a:srgbClr val="004C52"/>
                </a:solidFill>
              </a:rPr>
              <a:t>Food places very near</a:t>
            </a:r>
            <a:endParaRPr>
              <a:solidFill>
                <a:srgbClr val="004C52"/>
              </a:solidFill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Char char="●"/>
            </a:pPr>
            <a:r>
              <a:rPr lang="en">
                <a:solidFill>
                  <a:srgbClr val="004C52"/>
                </a:solidFill>
              </a:rPr>
              <a:t>Was at the old high school-why not now?</a:t>
            </a:r>
            <a:endParaRPr>
              <a:solidFill>
                <a:srgbClr val="004C5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scal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